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3394769"/>
            <a:ext cx="10991397" cy="3316487"/>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TELEVANTAGE TELECOMPANY</a:t>
            </a:r>
          </a:p>
        </p:txBody>
      </p:sp>
      <p:sp>
        <p:nvSpPr>
          <p:cNvPr name="AutoShape 7" id="7"/>
          <p:cNvSpPr/>
          <p:nvPr/>
        </p:nvSpPr>
        <p:spPr>
          <a:xfrm flipV="true">
            <a:off x="3648362" y="5103945"/>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28700" y="4106265"/>
            <a:ext cx="16230600" cy="1924293"/>
          </a:xfrm>
          <a:custGeom>
            <a:avLst/>
            <a:gdLst/>
            <a:ahLst/>
            <a:cxnLst/>
            <a:rect r="r" b="b" t="t" l="l"/>
            <a:pathLst>
              <a:path h="1924293" w="16230600">
                <a:moveTo>
                  <a:pt x="0" y="0"/>
                </a:moveTo>
                <a:lnTo>
                  <a:pt x="16230600" y="0"/>
                </a:lnTo>
                <a:lnTo>
                  <a:pt x="16230600" y="1924293"/>
                </a:lnTo>
                <a:lnTo>
                  <a:pt x="0" y="1924293"/>
                </a:lnTo>
                <a:lnTo>
                  <a:pt x="0" y="0"/>
                </a:lnTo>
                <a:close/>
              </a:path>
            </a:pathLst>
          </a:custGeom>
          <a:blipFill>
            <a:blip r:embed="rId3"/>
            <a:stretch>
              <a:fillRect l="0" t="-6519" r="0" b="-14577"/>
            </a:stretch>
          </a:blipFill>
        </p:spPr>
      </p:sp>
      <p:sp>
        <p:nvSpPr>
          <p:cNvPr name="TextBox 4" id="4"/>
          <p:cNvSpPr txBox="true"/>
          <p:nvPr/>
        </p:nvSpPr>
        <p:spPr>
          <a:xfrm rot="0">
            <a:off x="930768" y="952500"/>
            <a:ext cx="4957463" cy="1438148"/>
          </a:xfrm>
          <a:prstGeom prst="rect">
            <a:avLst/>
          </a:prstGeom>
        </p:spPr>
        <p:txBody>
          <a:bodyPr anchor="t" rtlCol="false" tIns="0" lIns="0" bIns="0" rIns="0">
            <a:spAutoFit/>
          </a:bodyPr>
          <a:lstStyle/>
          <a:p>
            <a:pPr>
              <a:lnSpc>
                <a:spcPts val="5782"/>
              </a:lnSpc>
              <a:spcBef>
                <a:spcPct val="0"/>
              </a:spcBef>
            </a:pPr>
            <a:r>
              <a:rPr lang="en-US" sz="4130">
                <a:solidFill>
                  <a:srgbClr val="000000"/>
                </a:solidFill>
                <a:latin typeface="League Spartan"/>
              </a:rPr>
              <a:t>TO-BE </a:t>
            </a:r>
            <a:r>
              <a:rPr lang="en-US" sz="4130">
                <a:solidFill>
                  <a:srgbClr val="593C8F"/>
                </a:solidFill>
                <a:latin typeface="League Spartan"/>
              </a:rPr>
              <a:t>FLOWCHART</a:t>
            </a:r>
          </a:p>
        </p:txBody>
      </p:sp>
      <p:sp>
        <p:nvSpPr>
          <p:cNvPr name="AutoShape 5" id="5"/>
          <p:cNvSpPr/>
          <p:nvPr/>
        </p:nvSpPr>
        <p:spPr>
          <a:xfrm flipV="true">
            <a:off x="930819" y="2409698"/>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790759" y="619125"/>
            <a:ext cx="6872223" cy="1438148"/>
          </a:xfrm>
          <a:prstGeom prst="rect">
            <a:avLst/>
          </a:prstGeom>
        </p:spPr>
        <p:txBody>
          <a:bodyPr anchor="t" rtlCol="false" tIns="0" lIns="0" bIns="0" rIns="0">
            <a:spAutoFit/>
          </a:bodyPr>
          <a:lstStyle/>
          <a:p>
            <a:pPr>
              <a:lnSpc>
                <a:spcPts val="5782"/>
              </a:lnSpc>
            </a:pPr>
            <a:r>
              <a:rPr lang="en-US" sz="4130">
                <a:solidFill>
                  <a:srgbClr val="000000"/>
                </a:solidFill>
                <a:latin typeface="League Spartan"/>
              </a:rPr>
              <a:t>SERVICES </a:t>
            </a:r>
          </a:p>
          <a:p>
            <a:pPr>
              <a:lnSpc>
                <a:spcPts val="5782"/>
              </a:lnSpc>
              <a:spcBef>
                <a:spcPct val="0"/>
              </a:spcBef>
            </a:pPr>
            <a:r>
              <a:rPr lang="en-US" sz="4130">
                <a:solidFill>
                  <a:srgbClr val="593C8F"/>
                </a:solidFill>
                <a:latin typeface="League Spartan"/>
              </a:rPr>
              <a:t>USED</a:t>
            </a:r>
          </a:p>
        </p:txBody>
      </p:sp>
      <p:sp>
        <p:nvSpPr>
          <p:cNvPr name="TextBox 4" id="4"/>
          <p:cNvSpPr txBox="true"/>
          <p:nvPr/>
        </p:nvSpPr>
        <p:spPr>
          <a:xfrm rot="0">
            <a:off x="930768" y="2985976"/>
            <a:ext cx="16230600" cy="1476248"/>
          </a:xfrm>
          <a:prstGeom prst="rect">
            <a:avLst/>
          </a:prstGeom>
        </p:spPr>
        <p:txBody>
          <a:bodyPr anchor="t" rtlCol="false" tIns="0" lIns="0" bIns="0" rIns="0">
            <a:spAutoFit/>
          </a:bodyPr>
          <a:lstStyle/>
          <a:p>
            <a:pPr>
              <a:lnSpc>
                <a:spcPts val="5782"/>
              </a:lnSpc>
            </a:pPr>
          </a:p>
          <a:p>
            <a:pPr>
              <a:lnSpc>
                <a:spcPts val="5782"/>
              </a:lnSpc>
              <a:spcBef>
                <a:spcPct val="0"/>
              </a:spcBef>
            </a:pPr>
          </a:p>
        </p:txBody>
      </p:sp>
      <p:sp>
        <p:nvSpPr>
          <p:cNvPr name="TextBox 5" id="5"/>
          <p:cNvSpPr txBox="true"/>
          <p:nvPr/>
        </p:nvSpPr>
        <p:spPr>
          <a:xfrm rot="0">
            <a:off x="790759" y="2435193"/>
            <a:ext cx="17497241" cy="7343648"/>
          </a:xfrm>
          <a:prstGeom prst="rect">
            <a:avLst/>
          </a:prstGeom>
        </p:spPr>
        <p:txBody>
          <a:bodyPr anchor="t" rtlCol="false" tIns="0" lIns="0" bIns="0" rIns="0">
            <a:spAutoFit/>
          </a:bodyPr>
          <a:lstStyle/>
          <a:p>
            <a:pPr>
              <a:lnSpc>
                <a:spcPts val="5782"/>
              </a:lnSpc>
              <a:spcBef>
                <a:spcPct val="0"/>
              </a:spcBef>
            </a:pPr>
            <a:r>
              <a:rPr lang="en-US" sz="4130">
                <a:solidFill>
                  <a:srgbClr val="000000"/>
                </a:solidFill>
                <a:latin typeface="Poppins Bold"/>
              </a:rPr>
              <a:t>AZURE DATA FACTORY:</a:t>
            </a:r>
            <a:r>
              <a:rPr lang="en-US" sz="4130">
                <a:solidFill>
                  <a:srgbClr val="000000"/>
                </a:solidFill>
                <a:latin typeface="Poppins"/>
              </a:rPr>
              <a:t> CLOUD-BASED DATA INTEGRATION SERVICE FOR CREATING, SCHEDULING, AND MANAGING DATA PIPELINES.</a:t>
            </a:r>
          </a:p>
          <a:p>
            <a:pPr>
              <a:lnSpc>
                <a:spcPts val="5782"/>
              </a:lnSpc>
              <a:spcBef>
                <a:spcPct val="0"/>
              </a:spcBef>
            </a:pPr>
          </a:p>
          <a:p>
            <a:pPr>
              <a:lnSpc>
                <a:spcPts val="5782"/>
              </a:lnSpc>
              <a:spcBef>
                <a:spcPct val="0"/>
              </a:spcBef>
            </a:pPr>
            <a:r>
              <a:rPr lang="en-US" sz="4130">
                <a:solidFill>
                  <a:srgbClr val="000000"/>
                </a:solidFill>
                <a:latin typeface="Poppins Bold"/>
              </a:rPr>
              <a:t>KAFKA: </a:t>
            </a:r>
            <a:r>
              <a:rPr lang="en-US" sz="4130">
                <a:solidFill>
                  <a:srgbClr val="000000"/>
                </a:solidFill>
                <a:latin typeface="Poppins"/>
              </a:rPr>
              <a:t>OPEN-SOURCE PLATFORM FOR BUILDING REAL-TIME DATA PIPELINES AND STREAMING APPLICATIONS.</a:t>
            </a:r>
          </a:p>
          <a:p>
            <a:pPr>
              <a:lnSpc>
                <a:spcPts val="5782"/>
              </a:lnSpc>
              <a:spcBef>
                <a:spcPct val="0"/>
              </a:spcBef>
            </a:pPr>
          </a:p>
          <a:p>
            <a:pPr>
              <a:lnSpc>
                <a:spcPts val="5782"/>
              </a:lnSpc>
              <a:spcBef>
                <a:spcPct val="0"/>
              </a:spcBef>
            </a:pPr>
            <a:r>
              <a:rPr lang="en-US" sz="4130">
                <a:solidFill>
                  <a:srgbClr val="000000"/>
                </a:solidFill>
                <a:latin typeface="Poppins Bold"/>
              </a:rPr>
              <a:t>AZURE DATA LAKE STORAGE:</a:t>
            </a:r>
            <a:r>
              <a:rPr lang="en-US" sz="4130">
                <a:solidFill>
                  <a:srgbClr val="000000"/>
                </a:solidFill>
                <a:latin typeface="Poppins"/>
              </a:rPr>
              <a:t> SCALABLE AND SECURE STORAGE SOLUTION FOR BIG DATA ANALYTICS.</a:t>
            </a:r>
          </a:p>
          <a:p>
            <a:pPr>
              <a:lnSpc>
                <a:spcPts val="5782"/>
              </a:lnSpc>
              <a:spcBef>
                <a:spcPct val="0"/>
              </a:spcBef>
            </a:pPr>
          </a:p>
          <a:p>
            <a:pPr>
              <a:lnSpc>
                <a:spcPts val="5782"/>
              </a:lnSpc>
              <a:spcBef>
                <a:spcPct val="0"/>
              </a:spcBef>
            </a:pPr>
          </a:p>
        </p:txBody>
      </p:sp>
      <p:sp>
        <p:nvSpPr>
          <p:cNvPr name="AutoShape 6" id="6"/>
          <p:cNvSpPr/>
          <p:nvPr/>
        </p:nvSpPr>
        <p:spPr>
          <a:xfrm flipV="true">
            <a:off x="790810" y="1906063"/>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914400"/>
            <a:ext cx="16230600" cy="9543923"/>
          </a:xfrm>
          <a:prstGeom prst="rect">
            <a:avLst/>
          </a:prstGeom>
        </p:spPr>
        <p:txBody>
          <a:bodyPr anchor="t" rtlCol="false" tIns="0" lIns="0" bIns="0" rIns="0">
            <a:spAutoFit/>
          </a:bodyPr>
          <a:lstStyle/>
          <a:p>
            <a:pPr>
              <a:lnSpc>
                <a:spcPts val="5782"/>
              </a:lnSpc>
            </a:pPr>
            <a:r>
              <a:rPr lang="en-US" sz="4130">
                <a:solidFill>
                  <a:srgbClr val="000000"/>
                </a:solidFill>
                <a:latin typeface="Poppins Bold"/>
              </a:rPr>
              <a:t>Azure Active Directory (Azure AD):</a:t>
            </a:r>
            <a:r>
              <a:rPr lang="en-US" sz="4130">
                <a:solidFill>
                  <a:srgbClr val="000000"/>
                </a:solidFill>
                <a:latin typeface="Poppins"/>
              </a:rPr>
              <a:t> Cloud-based identity and access management service.</a:t>
            </a:r>
          </a:p>
          <a:p>
            <a:pPr>
              <a:lnSpc>
                <a:spcPts val="5782"/>
              </a:lnSpc>
            </a:pPr>
          </a:p>
          <a:p>
            <a:pPr>
              <a:lnSpc>
                <a:spcPts val="5782"/>
              </a:lnSpc>
            </a:pPr>
            <a:r>
              <a:rPr lang="en-US" sz="4130">
                <a:solidFill>
                  <a:srgbClr val="000000"/>
                </a:solidFill>
                <a:latin typeface="Poppins Bold"/>
              </a:rPr>
              <a:t>Azure Backup:</a:t>
            </a:r>
            <a:r>
              <a:rPr lang="en-US" sz="4130">
                <a:solidFill>
                  <a:srgbClr val="000000"/>
                </a:solidFill>
                <a:latin typeface="Poppins"/>
              </a:rPr>
              <a:t> Cost-effective backup solution for protecting data in the cloud and on-premises.</a:t>
            </a:r>
          </a:p>
          <a:p>
            <a:pPr>
              <a:lnSpc>
                <a:spcPts val="5782"/>
              </a:lnSpc>
            </a:pPr>
          </a:p>
          <a:p>
            <a:pPr>
              <a:lnSpc>
                <a:spcPts val="5782"/>
              </a:lnSpc>
            </a:pPr>
            <a:r>
              <a:rPr lang="en-US" sz="4130">
                <a:solidFill>
                  <a:srgbClr val="000000"/>
                </a:solidFill>
                <a:latin typeface="Poppins Bold"/>
              </a:rPr>
              <a:t>Azure Monitor: </a:t>
            </a:r>
            <a:r>
              <a:rPr lang="en-US" sz="4130">
                <a:solidFill>
                  <a:srgbClr val="000000"/>
                </a:solidFill>
                <a:latin typeface="Poppins"/>
              </a:rPr>
              <a:t>Comprehensive solution for collecting, analyzing, and acting on telemetry data.</a:t>
            </a:r>
          </a:p>
          <a:p>
            <a:pPr>
              <a:lnSpc>
                <a:spcPts val="5782"/>
              </a:lnSpc>
            </a:pPr>
          </a:p>
          <a:p>
            <a:pPr>
              <a:lnSpc>
                <a:spcPts val="5782"/>
              </a:lnSpc>
            </a:pPr>
            <a:r>
              <a:rPr lang="en-US" sz="4130">
                <a:solidFill>
                  <a:srgbClr val="000000"/>
                </a:solidFill>
                <a:latin typeface="Poppins Bold"/>
              </a:rPr>
              <a:t>Azure Data Explorer: </a:t>
            </a:r>
            <a:r>
              <a:rPr lang="en-US" sz="4130">
                <a:solidFill>
                  <a:srgbClr val="000000"/>
                </a:solidFill>
                <a:latin typeface="Poppins"/>
              </a:rPr>
              <a:t>Managed data analytics service for real-time analysis on large volumes of streaming data.</a:t>
            </a:r>
          </a:p>
          <a:p>
            <a:pPr>
              <a:lnSpc>
                <a:spcPts val="5782"/>
              </a:lnSpc>
            </a:pPr>
          </a:p>
          <a:p>
            <a:pPr>
              <a:lnSpc>
                <a:spcPts val="578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620683"/>
            <a:ext cx="16230600" cy="10277348"/>
          </a:xfrm>
          <a:prstGeom prst="rect">
            <a:avLst/>
          </a:prstGeom>
        </p:spPr>
        <p:txBody>
          <a:bodyPr anchor="t" rtlCol="false" tIns="0" lIns="0" bIns="0" rIns="0">
            <a:spAutoFit/>
          </a:bodyPr>
          <a:lstStyle/>
          <a:p>
            <a:pPr>
              <a:lnSpc>
                <a:spcPts val="5782"/>
              </a:lnSpc>
            </a:pPr>
            <a:r>
              <a:rPr lang="en-US" sz="4130">
                <a:solidFill>
                  <a:srgbClr val="000000"/>
                </a:solidFill>
                <a:latin typeface="Poppins Bold"/>
              </a:rPr>
              <a:t>Power BI: </a:t>
            </a:r>
            <a:r>
              <a:rPr lang="en-US" sz="4130">
                <a:solidFill>
                  <a:srgbClr val="000000"/>
                </a:solidFill>
                <a:latin typeface="Poppins"/>
              </a:rPr>
              <a:t>Business analytics tools for visualizing and sharing insights across organizations.</a:t>
            </a:r>
          </a:p>
          <a:p>
            <a:pPr>
              <a:lnSpc>
                <a:spcPts val="5782"/>
              </a:lnSpc>
            </a:pPr>
          </a:p>
          <a:p>
            <a:pPr>
              <a:lnSpc>
                <a:spcPts val="5782"/>
              </a:lnSpc>
            </a:pPr>
            <a:r>
              <a:rPr lang="en-US" sz="4130">
                <a:solidFill>
                  <a:srgbClr val="000000"/>
                </a:solidFill>
                <a:latin typeface="Poppins Bold"/>
              </a:rPr>
              <a:t>Azure Firewall:</a:t>
            </a:r>
            <a:r>
              <a:rPr lang="en-US" sz="4130">
                <a:solidFill>
                  <a:srgbClr val="000000"/>
                </a:solidFill>
                <a:latin typeface="Poppins"/>
              </a:rPr>
              <a:t> Managed network security service for protecting Azure Virtual Network resources.</a:t>
            </a:r>
          </a:p>
          <a:p>
            <a:pPr>
              <a:lnSpc>
                <a:spcPts val="5782"/>
              </a:lnSpc>
            </a:pPr>
          </a:p>
          <a:p>
            <a:pPr>
              <a:lnSpc>
                <a:spcPts val="5782"/>
              </a:lnSpc>
            </a:pPr>
            <a:r>
              <a:rPr lang="en-US" sz="4130">
                <a:solidFill>
                  <a:srgbClr val="000000"/>
                </a:solidFill>
                <a:latin typeface="Poppins Bold"/>
              </a:rPr>
              <a:t>Azure File:</a:t>
            </a:r>
            <a:r>
              <a:rPr lang="en-US" sz="4130">
                <a:solidFill>
                  <a:srgbClr val="000000"/>
                </a:solidFill>
                <a:latin typeface="Poppins"/>
              </a:rPr>
              <a:t> Fully managed file shares accessible via SMB protocol.</a:t>
            </a:r>
          </a:p>
          <a:p>
            <a:pPr>
              <a:lnSpc>
                <a:spcPts val="5782"/>
              </a:lnSpc>
            </a:pPr>
          </a:p>
          <a:p>
            <a:pPr>
              <a:lnSpc>
                <a:spcPts val="5782"/>
              </a:lnSpc>
            </a:pPr>
            <a:r>
              <a:rPr lang="en-US" sz="4130">
                <a:solidFill>
                  <a:srgbClr val="000000"/>
                </a:solidFill>
                <a:latin typeface="Poppins Bold"/>
              </a:rPr>
              <a:t>-&gt;</a:t>
            </a:r>
            <a:r>
              <a:rPr lang="en-US" sz="4130">
                <a:solidFill>
                  <a:srgbClr val="000000"/>
                </a:solidFill>
                <a:latin typeface="Poppins"/>
              </a:rPr>
              <a:t>The Data Lake has been designed in adherence to principles, leveraging the robust capabilities of </a:t>
            </a:r>
            <a:r>
              <a:rPr lang="en-US" sz="4130">
                <a:solidFill>
                  <a:srgbClr val="000000"/>
                </a:solidFill>
                <a:latin typeface="Poppins Bold"/>
              </a:rPr>
              <a:t>Microsoft Azure.</a:t>
            </a:r>
          </a:p>
          <a:p>
            <a:pPr>
              <a:lnSpc>
                <a:spcPts val="5782"/>
              </a:lnSpc>
            </a:pPr>
          </a:p>
          <a:p>
            <a:pPr>
              <a:lnSpc>
                <a:spcPts val="578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68664"/>
            <a:ext cx="8115300" cy="738537"/>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DATA LAKE ARCHITECTURE</a:t>
            </a:r>
          </a:p>
        </p:txBody>
      </p:sp>
      <p:sp>
        <p:nvSpPr>
          <p:cNvPr name="Freeform 3" id="3"/>
          <p:cNvSpPr/>
          <p:nvPr/>
        </p:nvSpPr>
        <p:spPr>
          <a:xfrm flipH="false" flipV="false" rot="0">
            <a:off x="1029771" y="6556694"/>
            <a:ext cx="1049030" cy="1066481"/>
          </a:xfrm>
          <a:custGeom>
            <a:avLst/>
            <a:gdLst/>
            <a:ahLst/>
            <a:cxnLst/>
            <a:rect r="r" b="b" t="t" l="l"/>
            <a:pathLst>
              <a:path h="1066481" w="1049030">
                <a:moveTo>
                  <a:pt x="0" y="0"/>
                </a:moveTo>
                <a:lnTo>
                  <a:pt x="1049030" y="0"/>
                </a:lnTo>
                <a:lnTo>
                  <a:pt x="1049030" y="1066481"/>
                </a:lnTo>
                <a:lnTo>
                  <a:pt x="0" y="1066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86163" y="6556694"/>
            <a:ext cx="742206" cy="1002981"/>
          </a:xfrm>
          <a:custGeom>
            <a:avLst/>
            <a:gdLst/>
            <a:ahLst/>
            <a:cxnLst/>
            <a:rect r="r" b="b" t="t" l="l"/>
            <a:pathLst>
              <a:path h="1002981" w="742206">
                <a:moveTo>
                  <a:pt x="0" y="0"/>
                </a:moveTo>
                <a:lnTo>
                  <a:pt x="742206" y="0"/>
                </a:lnTo>
                <a:lnTo>
                  <a:pt x="742206" y="1002981"/>
                </a:lnTo>
                <a:lnTo>
                  <a:pt x="0" y="1002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08947" y="1506902"/>
            <a:ext cx="12670107" cy="8094952"/>
          </a:xfrm>
          <a:custGeom>
            <a:avLst/>
            <a:gdLst/>
            <a:ahLst/>
            <a:cxnLst/>
            <a:rect r="r" b="b" t="t" l="l"/>
            <a:pathLst>
              <a:path h="8094952" w="12670107">
                <a:moveTo>
                  <a:pt x="0" y="0"/>
                </a:moveTo>
                <a:lnTo>
                  <a:pt x="12670106" y="0"/>
                </a:lnTo>
                <a:lnTo>
                  <a:pt x="12670106" y="8094952"/>
                </a:lnTo>
                <a:lnTo>
                  <a:pt x="0" y="8094952"/>
                </a:lnTo>
                <a:lnTo>
                  <a:pt x="0" y="0"/>
                </a:lnTo>
                <a:close/>
              </a:path>
            </a:pathLst>
          </a:custGeom>
          <a:blipFill>
            <a:blip r:embed="rId6"/>
            <a:stretch>
              <a:fillRect l="-3845" t="0" r="-1965" b="0"/>
            </a:stretch>
          </a:blipFill>
        </p:spPr>
      </p:sp>
      <p:sp>
        <p:nvSpPr>
          <p:cNvPr name="TextBox 6" id="6"/>
          <p:cNvSpPr txBox="true"/>
          <p:nvPr/>
        </p:nvSpPr>
        <p:spPr>
          <a:xfrm rot="0">
            <a:off x="1028700" y="8220075"/>
            <a:ext cx="4512585" cy="853877"/>
          </a:xfrm>
          <a:prstGeom prst="rect">
            <a:avLst/>
          </a:prstGeom>
        </p:spPr>
        <p:txBody>
          <a:bodyPr anchor="t" rtlCol="false" tIns="0" lIns="0" bIns="0" rIns="0">
            <a:spAutoFit/>
          </a:bodyPr>
          <a:lstStyle/>
          <a:p>
            <a:pPr>
              <a:lnSpc>
                <a:spcPts val="2285"/>
              </a:lnSpc>
              <a:spcBef>
                <a:spcPct val="0"/>
              </a:spcBef>
            </a:pPr>
            <a:r>
              <a:rPr lang="en-US" sz="1632">
                <a:solidFill>
                  <a:srgbClr val="FFFFFF"/>
                </a:solidFill>
                <a:latin typeface="Poppins"/>
              </a:rPr>
              <a:t>Lorem ipsum dolor sit amet, consectetur adipiscing elit, sed do eiusmod tempor incididunt ut labore et dolore </a:t>
            </a:r>
          </a:p>
        </p:txBody>
      </p:sp>
      <p:sp>
        <p:nvSpPr>
          <p:cNvPr name="TextBox 7" id="7"/>
          <p:cNvSpPr txBox="true"/>
          <p:nvPr/>
        </p:nvSpPr>
        <p:spPr>
          <a:xfrm rot="0">
            <a:off x="5986163" y="8220075"/>
            <a:ext cx="4512585" cy="853877"/>
          </a:xfrm>
          <a:prstGeom prst="rect">
            <a:avLst/>
          </a:prstGeom>
        </p:spPr>
        <p:txBody>
          <a:bodyPr anchor="t" rtlCol="false" tIns="0" lIns="0" bIns="0" rIns="0">
            <a:spAutoFit/>
          </a:bodyPr>
          <a:lstStyle/>
          <a:p>
            <a:pPr>
              <a:lnSpc>
                <a:spcPts val="2285"/>
              </a:lnSpc>
              <a:spcBef>
                <a:spcPct val="0"/>
              </a:spcBef>
            </a:pPr>
            <a:r>
              <a:rPr lang="en-US" sz="1632">
                <a:solidFill>
                  <a:srgbClr val="FFFFFF"/>
                </a:solidFill>
                <a:latin typeface="Poppins"/>
              </a:rPr>
              <a:t>Lorem ipsum dolor sit amet, consectetur adipiscing elit, sed do eiusmod tempor incididunt ut labore et dolore </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4" id="4"/>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72171" y="3768345"/>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6" id="6"/>
          <p:cNvSpPr/>
          <p:nvPr/>
        </p:nvSpPr>
        <p:spPr>
          <a:xfrm>
            <a:off x="5897880" y="516255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5266"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356706" y="1635760"/>
            <a:ext cx="6417963" cy="778510"/>
          </a:xfrm>
          <a:prstGeom prst="rect">
            <a:avLst/>
          </a:prstGeom>
        </p:spPr>
        <p:txBody>
          <a:bodyPr anchor="t" rtlCol="false" tIns="0" lIns="0" bIns="0" rIns="0">
            <a:spAutoFit/>
          </a:bodyPr>
          <a:lstStyle/>
          <a:p>
            <a:pPr>
              <a:lnSpc>
                <a:spcPts val="6439"/>
              </a:lnSpc>
              <a:spcBef>
                <a:spcPct val="0"/>
              </a:spcBef>
            </a:pPr>
            <a:r>
              <a:rPr lang="en-US" sz="4599">
                <a:solidFill>
                  <a:srgbClr val="FFFFFF"/>
                </a:solidFill>
                <a:latin typeface="League Spartan"/>
              </a:rPr>
              <a:t>TEAM</a:t>
            </a:r>
          </a:p>
        </p:txBody>
      </p:sp>
      <p:sp>
        <p:nvSpPr>
          <p:cNvPr name="AutoShape 6" id="6"/>
          <p:cNvSpPr/>
          <p:nvPr/>
        </p:nvSpPr>
        <p:spPr>
          <a:xfrm flipV="true">
            <a:off x="1356769" y="2433320"/>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9144000" y="1304623"/>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8049" t="0" r="-18049"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356706" y="933450"/>
            <a:ext cx="3255770" cy="788035"/>
          </a:xfrm>
          <a:prstGeom prst="rect">
            <a:avLst/>
          </a:prstGeom>
        </p:spPr>
        <p:txBody>
          <a:bodyPr anchor="t" rtlCol="false" tIns="0" lIns="0" bIns="0" rIns="0">
            <a:spAutoFit/>
          </a:bodyPr>
          <a:lstStyle/>
          <a:p>
            <a:pPr>
              <a:lnSpc>
                <a:spcPts val="6439"/>
              </a:lnSpc>
              <a:spcBef>
                <a:spcPct val="0"/>
              </a:spcBef>
            </a:pPr>
            <a:r>
              <a:rPr lang="en-US" sz="4599">
                <a:solidFill>
                  <a:srgbClr val="FFFFFF"/>
                </a:solidFill>
                <a:latin typeface="Lato Bold"/>
              </a:rPr>
              <a:t>OUR </a:t>
            </a:r>
          </a:p>
        </p:txBody>
      </p:sp>
      <p:sp>
        <p:nvSpPr>
          <p:cNvPr name="TextBox 11" id="11"/>
          <p:cNvSpPr txBox="true"/>
          <p:nvPr/>
        </p:nvSpPr>
        <p:spPr>
          <a:xfrm rot="0">
            <a:off x="1028700" y="3444858"/>
            <a:ext cx="6004995" cy="3676523"/>
          </a:xfrm>
          <a:prstGeom prst="rect">
            <a:avLst/>
          </a:prstGeom>
        </p:spPr>
        <p:txBody>
          <a:bodyPr anchor="t" rtlCol="false" tIns="0" lIns="0" bIns="0" rIns="0">
            <a:spAutoFit/>
          </a:bodyPr>
          <a:lstStyle/>
          <a:p>
            <a:pPr marL="891668" indent="-445834" lvl="1">
              <a:lnSpc>
                <a:spcPts val="5782"/>
              </a:lnSpc>
              <a:buFont typeface="Arial"/>
              <a:buChar char="•"/>
            </a:pPr>
            <a:r>
              <a:rPr lang="en-US" sz="4130">
                <a:solidFill>
                  <a:srgbClr val="FFFFFF"/>
                </a:solidFill>
                <a:latin typeface="Poppins"/>
              </a:rPr>
              <a:t>G.V.S. Bhaswanth</a:t>
            </a:r>
          </a:p>
          <a:p>
            <a:pPr marL="891668" indent="-445834" lvl="1">
              <a:lnSpc>
                <a:spcPts val="5782"/>
              </a:lnSpc>
              <a:buFont typeface="Arial"/>
              <a:buChar char="•"/>
            </a:pPr>
            <a:r>
              <a:rPr lang="en-US" sz="4130">
                <a:solidFill>
                  <a:srgbClr val="FFFFFF"/>
                </a:solidFill>
                <a:latin typeface="Poppins"/>
              </a:rPr>
              <a:t>Mehak Kapoor</a:t>
            </a:r>
          </a:p>
          <a:p>
            <a:pPr marL="891668" indent="-445834" lvl="1">
              <a:lnSpc>
                <a:spcPts val="5782"/>
              </a:lnSpc>
              <a:buFont typeface="Arial"/>
              <a:buChar char="•"/>
            </a:pPr>
            <a:r>
              <a:rPr lang="en-US" sz="4130">
                <a:solidFill>
                  <a:srgbClr val="FFFFFF"/>
                </a:solidFill>
                <a:latin typeface="Poppins"/>
              </a:rPr>
              <a:t>Vishrut Pradhan</a:t>
            </a:r>
          </a:p>
          <a:p>
            <a:pPr marL="891668" indent="-445834" lvl="1">
              <a:lnSpc>
                <a:spcPts val="5782"/>
              </a:lnSpc>
              <a:buFont typeface="Arial"/>
              <a:buChar char="•"/>
            </a:pPr>
            <a:r>
              <a:rPr lang="en-US" sz="4130">
                <a:solidFill>
                  <a:srgbClr val="FFFFFF"/>
                </a:solidFill>
                <a:latin typeface="Poppins"/>
              </a:rPr>
              <a:t>Rajath Nair</a:t>
            </a:r>
          </a:p>
          <a:p>
            <a:pPr>
              <a:lnSpc>
                <a:spcPts val="578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997195"/>
            <a:ext cx="5182729" cy="1785017"/>
          </a:xfrm>
          <a:prstGeom prst="rect">
            <a:avLst/>
          </a:prstGeom>
        </p:spPr>
        <p:txBody>
          <a:bodyPr anchor="t" rtlCol="false" tIns="0" lIns="0" bIns="0" rIns="0">
            <a:spAutoFit/>
          </a:bodyPr>
          <a:lstStyle/>
          <a:p>
            <a:pPr>
              <a:lnSpc>
                <a:spcPts val="7138"/>
              </a:lnSpc>
            </a:pPr>
            <a:r>
              <a:rPr lang="en-US" sz="5098">
                <a:solidFill>
                  <a:srgbClr val="000000"/>
                </a:solidFill>
                <a:latin typeface="League Spartan"/>
              </a:rPr>
              <a:t>PROBLEM</a:t>
            </a:r>
          </a:p>
          <a:p>
            <a:pPr>
              <a:lnSpc>
                <a:spcPts val="7138"/>
              </a:lnSpc>
              <a:spcBef>
                <a:spcPct val="0"/>
              </a:spcBef>
            </a:pPr>
            <a:r>
              <a:rPr lang="en-US" sz="5098">
                <a:solidFill>
                  <a:srgbClr val="593C8F"/>
                </a:solidFill>
                <a:latin typeface="League Spartan"/>
              </a:rPr>
              <a:t>STATEMENT</a:t>
            </a:r>
          </a:p>
        </p:txBody>
      </p:sp>
      <p:sp>
        <p:nvSpPr>
          <p:cNvPr name="AutoShape 4" id="4"/>
          <p:cNvSpPr/>
          <p:nvPr/>
        </p:nvSpPr>
        <p:spPr>
          <a:xfrm flipV="true">
            <a:off x="987759" y="2782212"/>
            <a:ext cx="7081763"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028700" y="3287671"/>
            <a:ext cx="15189631" cy="6571338"/>
          </a:xfrm>
          <a:prstGeom prst="rect">
            <a:avLst/>
          </a:prstGeom>
        </p:spPr>
        <p:txBody>
          <a:bodyPr anchor="t" rtlCol="false" tIns="0" lIns="0" bIns="0" rIns="0">
            <a:spAutoFit/>
          </a:bodyPr>
          <a:lstStyle/>
          <a:p>
            <a:pPr>
              <a:lnSpc>
                <a:spcPts val="5788"/>
              </a:lnSpc>
            </a:pPr>
            <a:r>
              <a:rPr lang="en-US" sz="4134">
                <a:solidFill>
                  <a:srgbClr val="000000"/>
                </a:solidFill>
                <a:latin typeface="Poppins"/>
              </a:rPr>
              <a:t>TeleVantage, a telecom company offering a diverse array of services including broadband, mobile internet, TV on demand, and mobile entertainment, seeks to harness the power of data analytics to enhance network operations, address network issues efficiently, launch targeted marketing campaigns, and boost customer retention rates.</a:t>
            </a:r>
          </a:p>
          <a:p>
            <a:pPr>
              <a:lnSpc>
                <a:spcPts val="5788"/>
              </a:lnSpc>
            </a:pPr>
          </a:p>
          <a:p>
            <a:pPr>
              <a:lnSpc>
                <a:spcPts val="578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942975"/>
            <a:ext cx="3255770" cy="714268"/>
          </a:xfrm>
          <a:prstGeom prst="rect">
            <a:avLst/>
          </a:prstGeom>
        </p:spPr>
        <p:txBody>
          <a:bodyPr anchor="t" rtlCol="false" tIns="0" lIns="0" bIns="0" rIns="0">
            <a:spAutoFit/>
          </a:bodyPr>
          <a:lstStyle/>
          <a:p>
            <a:pPr>
              <a:lnSpc>
                <a:spcPts val="5780"/>
              </a:lnSpc>
              <a:spcBef>
                <a:spcPct val="0"/>
              </a:spcBef>
            </a:pPr>
            <a:r>
              <a:rPr lang="en-US" sz="4129">
                <a:solidFill>
                  <a:srgbClr val="000000"/>
                </a:solidFill>
                <a:latin typeface="Lato Bold"/>
              </a:rPr>
              <a:t>OUR </a:t>
            </a:r>
          </a:p>
        </p:txBody>
      </p:sp>
      <p:sp>
        <p:nvSpPr>
          <p:cNvPr name="TextBox 4" id="4"/>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OBJECTIVES</a:t>
            </a:r>
          </a:p>
        </p:txBody>
      </p:sp>
      <p:sp>
        <p:nvSpPr>
          <p:cNvPr name="AutoShape 5" id="5"/>
          <p:cNvSpPr/>
          <p:nvPr/>
        </p:nvSpPr>
        <p:spPr>
          <a:xfrm flipH="true">
            <a:off x="1028720" y="2186817"/>
            <a:ext cx="0"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0">
            <a:off x="10671810" y="1081600"/>
            <a:ext cx="6094969" cy="3428377"/>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265" r="0" b="-9265"/>
              </a:stretch>
            </a:blipFill>
          </p:spPr>
        </p:sp>
      </p:grpSp>
      <p:grpSp>
        <p:nvGrpSpPr>
          <p:cNvPr name="Group 8" id="8"/>
          <p:cNvGrpSpPr/>
          <p:nvPr/>
        </p:nvGrpSpPr>
        <p:grpSpPr>
          <a:xfrm rot="0">
            <a:off x="10671810" y="5408135"/>
            <a:ext cx="6094969" cy="3428377"/>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1597" r="0" b="-1597"/>
              </a:stretch>
            </a:blipFill>
          </p:spPr>
        </p:sp>
      </p:grpSp>
      <p:sp>
        <p:nvSpPr>
          <p:cNvPr name="TextBox 10" id="10"/>
          <p:cNvSpPr txBox="true"/>
          <p:nvPr/>
        </p:nvSpPr>
        <p:spPr>
          <a:xfrm rot="0">
            <a:off x="689750" y="2756934"/>
            <a:ext cx="8454250" cy="6610223"/>
          </a:xfrm>
          <a:prstGeom prst="rect">
            <a:avLst/>
          </a:prstGeom>
        </p:spPr>
        <p:txBody>
          <a:bodyPr anchor="t" rtlCol="false" tIns="0" lIns="0" bIns="0" rIns="0">
            <a:spAutoFit/>
          </a:bodyPr>
          <a:lstStyle/>
          <a:p>
            <a:pPr marL="891668" indent="-445834" lvl="1">
              <a:lnSpc>
                <a:spcPts val="5782"/>
              </a:lnSpc>
              <a:buFont typeface="Arial"/>
              <a:buChar char="•"/>
            </a:pPr>
            <a:r>
              <a:rPr lang="en-US" sz="4130">
                <a:solidFill>
                  <a:srgbClr val="000000"/>
                </a:solidFill>
                <a:latin typeface="Poppins"/>
              </a:rPr>
              <a:t>Optimize Network Operations</a:t>
            </a:r>
          </a:p>
          <a:p>
            <a:pPr marL="891668" indent="-445834" lvl="1">
              <a:lnSpc>
                <a:spcPts val="5782"/>
              </a:lnSpc>
              <a:buFont typeface="Arial"/>
              <a:buChar char="•"/>
            </a:pPr>
            <a:r>
              <a:rPr lang="en-US" sz="4130">
                <a:solidFill>
                  <a:srgbClr val="000000"/>
                </a:solidFill>
                <a:latin typeface="Poppins"/>
              </a:rPr>
              <a:t>Improve Customer Retention Rate</a:t>
            </a:r>
          </a:p>
          <a:p>
            <a:pPr marL="891668" indent="-445834" lvl="1">
              <a:lnSpc>
                <a:spcPts val="5782"/>
              </a:lnSpc>
              <a:buFont typeface="Arial"/>
              <a:buChar char="•"/>
            </a:pPr>
            <a:r>
              <a:rPr lang="en-US" sz="4130">
                <a:solidFill>
                  <a:srgbClr val="000000"/>
                </a:solidFill>
                <a:latin typeface="Poppins"/>
              </a:rPr>
              <a:t>Enhance Service Offerings</a:t>
            </a:r>
          </a:p>
          <a:p>
            <a:pPr marL="891668" indent="-445834" lvl="1">
              <a:lnSpc>
                <a:spcPts val="5782"/>
              </a:lnSpc>
              <a:buFont typeface="Arial"/>
              <a:buChar char="•"/>
            </a:pPr>
            <a:r>
              <a:rPr lang="en-US" sz="4130">
                <a:solidFill>
                  <a:srgbClr val="000000"/>
                </a:solidFill>
                <a:latin typeface="Poppins"/>
              </a:rPr>
              <a:t>Data-Driven Decision Making</a:t>
            </a:r>
          </a:p>
          <a:p>
            <a:pPr marL="891668" indent="-445834" lvl="1">
              <a:lnSpc>
                <a:spcPts val="5782"/>
              </a:lnSpc>
              <a:buFont typeface="Arial"/>
              <a:buChar char="•"/>
            </a:pPr>
            <a:r>
              <a:rPr lang="en-US" sz="4130">
                <a:solidFill>
                  <a:srgbClr val="000000"/>
                </a:solidFill>
                <a:latin typeface="Poppins"/>
              </a:rPr>
              <a:t>Compliance and Security</a:t>
            </a:r>
          </a:p>
          <a:p>
            <a:pPr>
              <a:lnSpc>
                <a:spcPts val="5782"/>
              </a:lnSpc>
              <a:spcBef>
                <a:spcPct val="0"/>
              </a:spcBef>
            </a:pPr>
          </a:p>
        </p:txBody>
      </p:sp>
      <p:sp>
        <p:nvSpPr>
          <p:cNvPr name="AutoShape 11" id="11"/>
          <p:cNvSpPr/>
          <p:nvPr/>
        </p:nvSpPr>
        <p:spPr>
          <a:xfrm flipV="true">
            <a:off x="1028751" y="2252109"/>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930768" y="952500"/>
            <a:ext cx="5820982" cy="1438148"/>
          </a:xfrm>
          <a:prstGeom prst="rect">
            <a:avLst/>
          </a:prstGeom>
        </p:spPr>
        <p:txBody>
          <a:bodyPr anchor="t" rtlCol="false" tIns="0" lIns="0" bIns="0" rIns="0">
            <a:spAutoFit/>
          </a:bodyPr>
          <a:lstStyle/>
          <a:p>
            <a:pPr>
              <a:lnSpc>
                <a:spcPts val="5782"/>
              </a:lnSpc>
            </a:pPr>
            <a:r>
              <a:rPr lang="en-US" sz="4130">
                <a:solidFill>
                  <a:srgbClr val="000000"/>
                </a:solidFill>
                <a:latin typeface="League Spartan"/>
              </a:rPr>
              <a:t>AS-IS </a:t>
            </a:r>
          </a:p>
          <a:p>
            <a:pPr>
              <a:lnSpc>
                <a:spcPts val="5782"/>
              </a:lnSpc>
              <a:spcBef>
                <a:spcPct val="0"/>
              </a:spcBef>
            </a:pPr>
            <a:r>
              <a:rPr lang="en-US" sz="4130">
                <a:solidFill>
                  <a:srgbClr val="593C8F"/>
                </a:solidFill>
                <a:latin typeface="League Spartan"/>
              </a:rPr>
              <a:t>WORKING</a:t>
            </a:r>
          </a:p>
        </p:txBody>
      </p:sp>
      <p:sp>
        <p:nvSpPr>
          <p:cNvPr name="TextBox 4" id="4"/>
          <p:cNvSpPr txBox="true"/>
          <p:nvPr/>
        </p:nvSpPr>
        <p:spPr>
          <a:xfrm rot="0">
            <a:off x="930768" y="2985976"/>
            <a:ext cx="16230600" cy="6610223"/>
          </a:xfrm>
          <a:prstGeom prst="rect">
            <a:avLst/>
          </a:prstGeom>
        </p:spPr>
        <p:txBody>
          <a:bodyPr anchor="t" rtlCol="false" tIns="0" lIns="0" bIns="0" rIns="0">
            <a:spAutoFit/>
          </a:bodyPr>
          <a:lstStyle/>
          <a:p>
            <a:pPr>
              <a:lnSpc>
                <a:spcPts val="5782"/>
              </a:lnSpc>
            </a:pPr>
            <a:r>
              <a:rPr lang="en-US" sz="4130">
                <a:solidFill>
                  <a:srgbClr val="000000"/>
                </a:solidFill>
                <a:latin typeface="Poppins Bold"/>
              </a:rPr>
              <a:t>Data Collection:</a:t>
            </a:r>
          </a:p>
          <a:p>
            <a:pPr marL="891668" indent="-445834" lvl="1">
              <a:lnSpc>
                <a:spcPts val="5782"/>
              </a:lnSpc>
              <a:buFont typeface="Arial"/>
              <a:buChar char="•"/>
            </a:pPr>
            <a:r>
              <a:rPr lang="en-US" sz="4130">
                <a:solidFill>
                  <a:srgbClr val="000000"/>
                </a:solidFill>
                <a:latin typeface="Poppins"/>
              </a:rPr>
              <a:t>Network Operations Data, Customer Interaction Data, Service Usage Data, Marketing Campaign Data</a:t>
            </a:r>
          </a:p>
          <a:p>
            <a:pPr>
              <a:lnSpc>
                <a:spcPts val="5782"/>
              </a:lnSpc>
            </a:pPr>
            <a:r>
              <a:rPr lang="en-US" sz="4130">
                <a:solidFill>
                  <a:srgbClr val="000000"/>
                </a:solidFill>
                <a:latin typeface="Poppins Bold"/>
              </a:rPr>
              <a:t>Databases:</a:t>
            </a:r>
          </a:p>
          <a:p>
            <a:pPr marL="891668" indent="-445834" lvl="1">
              <a:lnSpc>
                <a:spcPts val="5782"/>
              </a:lnSpc>
              <a:buFont typeface="Arial"/>
              <a:buChar char="•"/>
            </a:pPr>
            <a:r>
              <a:rPr lang="en-US" sz="4130">
                <a:solidFill>
                  <a:srgbClr val="000000"/>
                </a:solidFill>
                <a:latin typeface="Poppins"/>
              </a:rPr>
              <a:t>Each type of data is stored in separate databases.</a:t>
            </a:r>
          </a:p>
          <a:p>
            <a:pPr marL="891668" indent="-445834" lvl="1">
              <a:lnSpc>
                <a:spcPts val="5782"/>
              </a:lnSpc>
              <a:buFont typeface="Arial"/>
              <a:buChar char="•"/>
            </a:pPr>
            <a:r>
              <a:rPr lang="en-US" sz="4130">
                <a:solidFill>
                  <a:srgbClr val="000000"/>
                </a:solidFill>
                <a:latin typeface="Poppins"/>
              </a:rPr>
              <a:t>Limited integration and sharing of data between departments or systems.</a:t>
            </a:r>
          </a:p>
          <a:p>
            <a:pPr>
              <a:lnSpc>
                <a:spcPts val="5782"/>
              </a:lnSpc>
            </a:pPr>
          </a:p>
          <a:p>
            <a:pPr>
              <a:lnSpc>
                <a:spcPts val="5782"/>
              </a:lnSpc>
              <a:spcBef>
                <a:spcPct val="0"/>
              </a:spcBef>
            </a:pPr>
          </a:p>
        </p:txBody>
      </p:sp>
      <p:sp>
        <p:nvSpPr>
          <p:cNvPr name="AutoShape 5" id="5"/>
          <p:cNvSpPr/>
          <p:nvPr/>
        </p:nvSpPr>
        <p:spPr>
          <a:xfrm flipV="true">
            <a:off x="930819" y="2407491"/>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914400"/>
            <a:ext cx="16230600" cy="11010773"/>
          </a:xfrm>
          <a:prstGeom prst="rect">
            <a:avLst/>
          </a:prstGeom>
        </p:spPr>
        <p:txBody>
          <a:bodyPr anchor="t" rtlCol="false" tIns="0" lIns="0" bIns="0" rIns="0">
            <a:spAutoFit/>
          </a:bodyPr>
          <a:lstStyle/>
          <a:p>
            <a:pPr>
              <a:lnSpc>
                <a:spcPts val="5782"/>
              </a:lnSpc>
            </a:pPr>
            <a:r>
              <a:rPr lang="en-US" sz="4130">
                <a:solidFill>
                  <a:srgbClr val="000000"/>
                </a:solidFill>
                <a:latin typeface="Poppins Bold"/>
              </a:rPr>
              <a:t>Limited Analytics:</a:t>
            </a:r>
          </a:p>
          <a:p>
            <a:pPr marL="891668" indent="-445834" lvl="1">
              <a:lnSpc>
                <a:spcPts val="5782"/>
              </a:lnSpc>
              <a:buFont typeface="Arial"/>
              <a:buChar char="•"/>
            </a:pPr>
            <a:r>
              <a:rPr lang="en-US" sz="4130">
                <a:solidFill>
                  <a:srgbClr val="000000"/>
                </a:solidFill>
                <a:latin typeface="Poppins"/>
              </a:rPr>
              <a:t>Analytics are performed on each database, limiting cross-functional insights.</a:t>
            </a:r>
          </a:p>
          <a:p>
            <a:pPr marL="891668" indent="-445834" lvl="1">
              <a:lnSpc>
                <a:spcPts val="5782"/>
              </a:lnSpc>
              <a:buFont typeface="Arial"/>
              <a:buChar char="•"/>
            </a:pPr>
            <a:r>
              <a:rPr lang="en-US" sz="4130">
                <a:solidFill>
                  <a:srgbClr val="000000"/>
                </a:solidFill>
                <a:latin typeface="Poppins"/>
              </a:rPr>
              <a:t>Lack of advanced analytics capabilities for predictive modeling or anomaly detection.</a:t>
            </a:r>
          </a:p>
          <a:p>
            <a:pPr>
              <a:lnSpc>
                <a:spcPts val="5782"/>
              </a:lnSpc>
            </a:pPr>
            <a:r>
              <a:rPr lang="en-US" sz="4130">
                <a:solidFill>
                  <a:srgbClr val="000000"/>
                </a:solidFill>
                <a:latin typeface="Poppins Semi-Bold"/>
              </a:rPr>
              <a:t>Manual Processes:</a:t>
            </a:r>
          </a:p>
          <a:p>
            <a:pPr marL="891668" indent="-445834" lvl="1">
              <a:lnSpc>
                <a:spcPts val="5782"/>
              </a:lnSpc>
              <a:buFont typeface="Arial"/>
              <a:buChar char="•"/>
            </a:pPr>
            <a:r>
              <a:rPr lang="en-US" sz="4130">
                <a:solidFill>
                  <a:srgbClr val="000000"/>
                </a:solidFill>
                <a:latin typeface="Poppins"/>
              </a:rPr>
              <a:t>Many processes, such as customer segmentation or campaign targeting, are manual and time-consuming.</a:t>
            </a:r>
          </a:p>
          <a:p>
            <a:pPr>
              <a:lnSpc>
                <a:spcPts val="5782"/>
              </a:lnSpc>
            </a:pPr>
            <a:r>
              <a:rPr lang="en-US" sz="4130">
                <a:solidFill>
                  <a:srgbClr val="000000"/>
                </a:solidFill>
                <a:latin typeface="Poppins Semi-Bold"/>
              </a:rPr>
              <a:t>Limited Insights:</a:t>
            </a:r>
          </a:p>
          <a:p>
            <a:pPr marL="891668" indent="-445834" lvl="1">
              <a:lnSpc>
                <a:spcPts val="5782"/>
              </a:lnSpc>
              <a:buFont typeface="Arial"/>
              <a:buChar char="•"/>
            </a:pPr>
            <a:r>
              <a:rPr lang="en-US" sz="4130">
                <a:solidFill>
                  <a:srgbClr val="000000"/>
                </a:solidFill>
                <a:latin typeface="Poppins"/>
              </a:rPr>
              <a:t>Insights are based on fragmented data sources and limited analytics capabilities.</a:t>
            </a:r>
          </a:p>
          <a:p>
            <a:pPr>
              <a:lnSpc>
                <a:spcPts val="5782"/>
              </a:lnSpc>
            </a:pPr>
          </a:p>
          <a:p>
            <a:pPr>
              <a:lnSpc>
                <a:spcPts val="5782"/>
              </a:lnSpc>
            </a:pPr>
          </a:p>
          <a:p>
            <a:pPr>
              <a:lnSpc>
                <a:spcPts val="5782"/>
              </a:lnSpc>
            </a:pPr>
          </a:p>
          <a:p>
            <a:pPr>
              <a:lnSpc>
                <a:spcPts val="578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28700" y="3814734"/>
            <a:ext cx="16230600" cy="2166176"/>
          </a:xfrm>
          <a:custGeom>
            <a:avLst/>
            <a:gdLst/>
            <a:ahLst/>
            <a:cxnLst/>
            <a:rect r="r" b="b" t="t" l="l"/>
            <a:pathLst>
              <a:path h="2166176" w="16230600">
                <a:moveTo>
                  <a:pt x="0" y="0"/>
                </a:moveTo>
                <a:lnTo>
                  <a:pt x="16230600" y="0"/>
                </a:lnTo>
                <a:lnTo>
                  <a:pt x="16230600" y="2166175"/>
                </a:lnTo>
                <a:lnTo>
                  <a:pt x="0" y="2166175"/>
                </a:lnTo>
                <a:lnTo>
                  <a:pt x="0" y="0"/>
                </a:lnTo>
                <a:close/>
              </a:path>
            </a:pathLst>
          </a:custGeom>
          <a:blipFill>
            <a:blip r:embed="rId3"/>
            <a:stretch>
              <a:fillRect l="0" t="0" r="0" b="-6596"/>
            </a:stretch>
          </a:blipFill>
        </p:spPr>
      </p:sp>
      <p:sp>
        <p:nvSpPr>
          <p:cNvPr name="TextBox 4" id="4"/>
          <p:cNvSpPr txBox="true"/>
          <p:nvPr/>
        </p:nvSpPr>
        <p:spPr>
          <a:xfrm rot="0">
            <a:off x="930768" y="952500"/>
            <a:ext cx="4957463" cy="1438148"/>
          </a:xfrm>
          <a:prstGeom prst="rect">
            <a:avLst/>
          </a:prstGeom>
        </p:spPr>
        <p:txBody>
          <a:bodyPr anchor="t" rtlCol="false" tIns="0" lIns="0" bIns="0" rIns="0">
            <a:spAutoFit/>
          </a:bodyPr>
          <a:lstStyle/>
          <a:p>
            <a:pPr>
              <a:lnSpc>
                <a:spcPts val="5782"/>
              </a:lnSpc>
              <a:spcBef>
                <a:spcPct val="0"/>
              </a:spcBef>
            </a:pPr>
            <a:r>
              <a:rPr lang="en-US" sz="4130">
                <a:solidFill>
                  <a:srgbClr val="000000"/>
                </a:solidFill>
                <a:latin typeface="League Spartan"/>
              </a:rPr>
              <a:t>AS-IS</a:t>
            </a:r>
            <a:r>
              <a:rPr lang="en-US" sz="4130">
                <a:solidFill>
                  <a:srgbClr val="593C8F"/>
                </a:solidFill>
                <a:latin typeface="League Spartan"/>
              </a:rPr>
              <a:t> FLOWCHART</a:t>
            </a:r>
          </a:p>
        </p:txBody>
      </p:sp>
      <p:sp>
        <p:nvSpPr>
          <p:cNvPr name="AutoShape 5" id="5"/>
          <p:cNvSpPr/>
          <p:nvPr/>
        </p:nvSpPr>
        <p:spPr>
          <a:xfrm flipV="true">
            <a:off x="930819" y="2409698"/>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930768" y="952500"/>
            <a:ext cx="4957463" cy="1438148"/>
          </a:xfrm>
          <a:prstGeom prst="rect">
            <a:avLst/>
          </a:prstGeom>
        </p:spPr>
        <p:txBody>
          <a:bodyPr anchor="t" rtlCol="false" tIns="0" lIns="0" bIns="0" rIns="0">
            <a:spAutoFit/>
          </a:bodyPr>
          <a:lstStyle/>
          <a:p>
            <a:pPr>
              <a:lnSpc>
                <a:spcPts val="5782"/>
              </a:lnSpc>
            </a:pPr>
            <a:r>
              <a:rPr lang="en-US" sz="4130">
                <a:solidFill>
                  <a:srgbClr val="000000"/>
                </a:solidFill>
                <a:latin typeface="League Spartan"/>
              </a:rPr>
              <a:t>TO-BE</a:t>
            </a:r>
          </a:p>
          <a:p>
            <a:pPr>
              <a:lnSpc>
                <a:spcPts val="5782"/>
              </a:lnSpc>
              <a:spcBef>
                <a:spcPct val="0"/>
              </a:spcBef>
            </a:pPr>
            <a:r>
              <a:rPr lang="en-US" sz="4130">
                <a:solidFill>
                  <a:srgbClr val="593C8F"/>
                </a:solidFill>
                <a:latin typeface="League Spartan"/>
              </a:rPr>
              <a:t>WORKING</a:t>
            </a:r>
          </a:p>
        </p:txBody>
      </p:sp>
      <p:sp>
        <p:nvSpPr>
          <p:cNvPr name="TextBox 4" id="4"/>
          <p:cNvSpPr txBox="true"/>
          <p:nvPr/>
        </p:nvSpPr>
        <p:spPr>
          <a:xfrm rot="0">
            <a:off x="930768" y="2985976"/>
            <a:ext cx="16230600" cy="5143373"/>
          </a:xfrm>
          <a:prstGeom prst="rect">
            <a:avLst/>
          </a:prstGeom>
        </p:spPr>
        <p:txBody>
          <a:bodyPr anchor="t" rtlCol="false" tIns="0" lIns="0" bIns="0" rIns="0">
            <a:spAutoFit/>
          </a:bodyPr>
          <a:lstStyle/>
          <a:p>
            <a:pPr>
              <a:lnSpc>
                <a:spcPts val="5782"/>
              </a:lnSpc>
            </a:pPr>
            <a:r>
              <a:rPr lang="en-US" sz="4130">
                <a:solidFill>
                  <a:srgbClr val="000000"/>
                </a:solidFill>
                <a:latin typeface="Poppins Bold"/>
              </a:rPr>
              <a:t>Unified Data Lake:</a:t>
            </a:r>
          </a:p>
          <a:p>
            <a:pPr marL="891668" indent="-445834" lvl="1">
              <a:lnSpc>
                <a:spcPts val="5782"/>
              </a:lnSpc>
              <a:buFont typeface="Arial"/>
              <a:buChar char="•"/>
            </a:pPr>
            <a:r>
              <a:rPr lang="en-US" sz="4130">
                <a:solidFill>
                  <a:srgbClr val="000000"/>
                </a:solidFill>
                <a:latin typeface="Poppins"/>
              </a:rPr>
              <a:t>All data sources are integrated into a centralized data lake architecture.</a:t>
            </a:r>
          </a:p>
          <a:p>
            <a:pPr>
              <a:lnSpc>
                <a:spcPts val="5782"/>
              </a:lnSpc>
            </a:pPr>
            <a:r>
              <a:rPr lang="en-US" sz="4130">
                <a:solidFill>
                  <a:srgbClr val="000000"/>
                </a:solidFill>
                <a:latin typeface="Poppins Semi-Bold"/>
              </a:rPr>
              <a:t>Data Ingestion and Processing:</a:t>
            </a:r>
          </a:p>
          <a:p>
            <a:pPr marL="891668" indent="-445834" lvl="1">
              <a:lnSpc>
                <a:spcPts val="5782"/>
              </a:lnSpc>
              <a:buFont typeface="Arial"/>
              <a:buChar char="•"/>
            </a:pPr>
            <a:r>
              <a:rPr lang="en-US" sz="4130">
                <a:solidFill>
                  <a:srgbClr val="000000"/>
                </a:solidFill>
                <a:latin typeface="Poppins"/>
              </a:rPr>
              <a:t>Data is ingested in real-time and batch mode using automated processes.</a:t>
            </a:r>
          </a:p>
          <a:p>
            <a:pPr>
              <a:lnSpc>
                <a:spcPts val="5782"/>
              </a:lnSpc>
              <a:spcBef>
                <a:spcPct val="0"/>
              </a:spcBef>
            </a:pPr>
          </a:p>
        </p:txBody>
      </p:sp>
      <p:sp>
        <p:nvSpPr>
          <p:cNvPr name="AutoShape 5" id="5"/>
          <p:cNvSpPr/>
          <p:nvPr/>
        </p:nvSpPr>
        <p:spPr>
          <a:xfrm flipV="true">
            <a:off x="930819" y="2407491"/>
            <a:ext cx="7081763"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914400"/>
            <a:ext cx="16230600" cy="11744198"/>
          </a:xfrm>
          <a:prstGeom prst="rect">
            <a:avLst/>
          </a:prstGeom>
        </p:spPr>
        <p:txBody>
          <a:bodyPr anchor="t" rtlCol="false" tIns="0" lIns="0" bIns="0" rIns="0">
            <a:spAutoFit/>
          </a:bodyPr>
          <a:lstStyle/>
          <a:p>
            <a:pPr>
              <a:lnSpc>
                <a:spcPts val="5782"/>
              </a:lnSpc>
            </a:pPr>
            <a:r>
              <a:rPr lang="en-US" sz="4130">
                <a:solidFill>
                  <a:srgbClr val="000000"/>
                </a:solidFill>
                <a:latin typeface="Poppins Semi-Bold"/>
              </a:rPr>
              <a:t>Advanced Analytics:</a:t>
            </a:r>
          </a:p>
          <a:p>
            <a:pPr marL="891668" indent="-445834" lvl="1">
              <a:lnSpc>
                <a:spcPts val="5782"/>
              </a:lnSpc>
              <a:buFont typeface="Arial"/>
              <a:buChar char="•"/>
            </a:pPr>
            <a:r>
              <a:rPr lang="en-US" sz="4130">
                <a:solidFill>
                  <a:srgbClr val="000000"/>
                </a:solidFill>
                <a:latin typeface="Poppins"/>
              </a:rPr>
              <a:t>Utilize machine learning and predictive analytics to identify network issues, predict customer churn, and personalize marketing campaigns.</a:t>
            </a:r>
          </a:p>
          <a:p>
            <a:pPr>
              <a:lnSpc>
                <a:spcPts val="5782"/>
              </a:lnSpc>
            </a:pPr>
            <a:r>
              <a:rPr lang="en-US" sz="4130">
                <a:solidFill>
                  <a:srgbClr val="000000"/>
                </a:solidFill>
                <a:latin typeface="Poppins Bold"/>
              </a:rPr>
              <a:t>Automated Processes:</a:t>
            </a:r>
          </a:p>
          <a:p>
            <a:pPr marL="891668" indent="-445834" lvl="1">
              <a:lnSpc>
                <a:spcPts val="5782"/>
              </a:lnSpc>
              <a:buFont typeface="Arial"/>
              <a:buChar char="•"/>
            </a:pPr>
            <a:r>
              <a:rPr lang="en-US" sz="4130">
                <a:solidFill>
                  <a:srgbClr val="000000"/>
                </a:solidFill>
                <a:latin typeface="Poppins"/>
              </a:rPr>
              <a:t>Automated workflows streamline data processing, analytics, and decision-making processes.</a:t>
            </a:r>
          </a:p>
          <a:p>
            <a:pPr>
              <a:lnSpc>
                <a:spcPts val="5782"/>
              </a:lnSpc>
            </a:pPr>
            <a:r>
              <a:rPr lang="en-US" sz="4130">
                <a:solidFill>
                  <a:srgbClr val="000000"/>
                </a:solidFill>
                <a:latin typeface="Poppins Semi-Bold"/>
              </a:rPr>
              <a:t>Insights and Decision-Making:</a:t>
            </a:r>
          </a:p>
          <a:p>
            <a:pPr marL="891668" indent="-445834" lvl="1">
              <a:lnSpc>
                <a:spcPts val="5782"/>
              </a:lnSpc>
              <a:buFont typeface="Arial"/>
              <a:buChar char="•"/>
            </a:pPr>
            <a:r>
              <a:rPr lang="en-US" sz="4130">
                <a:solidFill>
                  <a:srgbClr val="000000"/>
                </a:solidFill>
                <a:latin typeface="Poppins"/>
              </a:rPr>
              <a:t>Data-driven decision-making drives proactive measures to optimize network operations and enhance customer satisfaction.</a:t>
            </a:r>
          </a:p>
          <a:p>
            <a:pPr>
              <a:lnSpc>
                <a:spcPts val="5782"/>
              </a:lnSpc>
            </a:pPr>
          </a:p>
          <a:p>
            <a:pPr>
              <a:lnSpc>
                <a:spcPts val="5782"/>
              </a:lnSpc>
            </a:pPr>
          </a:p>
          <a:p>
            <a:pPr>
              <a:lnSpc>
                <a:spcPts val="5782"/>
              </a:lnSpc>
            </a:pPr>
          </a:p>
          <a:p>
            <a:pPr>
              <a:lnSpc>
                <a:spcPts val="5782"/>
              </a:lnSpc>
            </a:pPr>
          </a:p>
          <a:p>
            <a:pPr>
              <a:lnSpc>
                <a:spcPts val="578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DAGCv6TAJdE</dc:identifier>
  <dcterms:modified xsi:type="dcterms:W3CDTF">2011-08-01T06:04:30Z</dcterms:modified>
  <cp:revision>1</cp:revision>
  <dc:title>TeleVantage Telecompany</dc:title>
</cp:coreProperties>
</file>